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62" r:id="rId5"/>
    <p:sldId id="263" r:id="rId6"/>
    <p:sldId id="266" r:id="rId7"/>
    <p:sldId id="265" r:id="rId8"/>
    <p:sldId id="264" r:id="rId9"/>
    <p:sldId id="257" r:id="rId10"/>
    <p:sldId id="261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CA2C6-6453-E2AF-AB5A-618CCBC7C41B}" v="4720" dt="2023-03-10T18:02:4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1AD9-55CC-B54D-AD9D-577F761F89D8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B85FE-3119-2344-8ADB-83779C45D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9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5694D2-3BBC-784E-BE77-06AD6F759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0" r="79346" b="23500"/>
          <a:stretch/>
        </p:blipFill>
        <p:spPr>
          <a:xfrm>
            <a:off x="6871548" y="3199651"/>
            <a:ext cx="2272452" cy="194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319" y="1734724"/>
            <a:ext cx="7438291" cy="687400"/>
          </a:xfrm>
          <a:noFill/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modernline - Personal Use" panose="020005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89B66-232B-6342-9806-499011BE3875}"/>
              </a:ext>
            </a:extLst>
          </p:cNvPr>
          <p:cNvGrpSpPr/>
          <p:nvPr userDrawn="1"/>
        </p:nvGrpSpPr>
        <p:grpSpPr>
          <a:xfrm>
            <a:off x="696319" y="2762176"/>
            <a:ext cx="1297554" cy="571007"/>
            <a:chOff x="3695929" y="4174206"/>
            <a:chExt cx="1562045" cy="687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D7896F-3D67-6C4E-B2A1-D6ACB9B19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95929" y="4174206"/>
              <a:ext cx="687400" cy="687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A0D5E0-EB31-7645-B6EF-4BB67C9BC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570574" y="4266130"/>
              <a:ext cx="687400" cy="4347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599D249-4CE7-2848-9FE8-12A2623DB7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08396" y="958801"/>
            <a:ext cx="1881325" cy="4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65D917-6224-F54B-ADB2-BCE6995D69AE}"/>
              </a:ext>
            </a:extLst>
          </p:cNvPr>
          <p:cNvSpPr/>
          <p:nvPr userDrawn="1"/>
        </p:nvSpPr>
        <p:spPr>
          <a:xfrm>
            <a:off x="0" y="0"/>
            <a:ext cx="2152201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aseline="0">
                <a:solidFill>
                  <a:schemeClr val="accent4"/>
                </a:solidFill>
                <a:latin typeface="modernline - Personal Use" panose="020005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4E8A5-9184-9143-A7D6-B3D360F96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8699" y="4341094"/>
            <a:ext cx="1760440" cy="4078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68532D-FC10-CA4A-BE5F-8DC16421C1F2}"/>
              </a:ext>
            </a:extLst>
          </p:cNvPr>
          <p:cNvGrpSpPr/>
          <p:nvPr userDrawn="1"/>
        </p:nvGrpSpPr>
        <p:grpSpPr>
          <a:xfrm>
            <a:off x="7444499" y="4304679"/>
            <a:ext cx="1317736" cy="579888"/>
            <a:chOff x="3695929" y="4174206"/>
            <a:chExt cx="1562045" cy="687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A04C53-0E35-974A-843A-0DC55DB04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95929" y="4174206"/>
              <a:ext cx="687400" cy="687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34E13C-885D-F343-845E-2B039C887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570574" y="4266130"/>
              <a:ext cx="687400" cy="434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61A92-7BDC-2D47-B1D8-22F78E39D4EE}"/>
              </a:ext>
            </a:extLst>
          </p:cNvPr>
          <p:cNvSpPr/>
          <p:nvPr userDrawn="1"/>
        </p:nvSpPr>
        <p:spPr>
          <a:xfrm>
            <a:off x="407504" y="405019"/>
            <a:ext cx="8328991" cy="4333461"/>
          </a:xfrm>
          <a:prstGeom prst="rect">
            <a:avLst/>
          </a:prstGeom>
          <a:solidFill>
            <a:schemeClr val="bg2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44" y="536781"/>
            <a:ext cx="8161156" cy="735428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8D733-8AB0-8B44-9D2D-6947A5B50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41382" y="4111679"/>
            <a:ext cx="1881325" cy="4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9951" y="690039"/>
            <a:ext cx="5437152" cy="1125140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latin typeface="modernline - Personal Use" panose="02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951" y="2009319"/>
            <a:ext cx="5437153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30710" r="30710"/>
          <a:stretch/>
        </p:blipFill>
        <p:spPr>
          <a:xfrm>
            <a:off x="0" y="3298"/>
            <a:ext cx="3041992" cy="4985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BDFFF5-1168-7249-B131-A7CF03EEDDD3}"/>
              </a:ext>
            </a:extLst>
          </p:cNvPr>
          <p:cNvSpPr/>
          <p:nvPr userDrawn="1"/>
        </p:nvSpPr>
        <p:spPr>
          <a:xfrm rot="5400000">
            <a:off x="4494782" y="494282"/>
            <a:ext cx="154436" cy="914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45B92F-7411-0542-9F82-52C8512BFABA}"/>
              </a:ext>
            </a:extLst>
          </p:cNvPr>
          <p:cNvGrpSpPr/>
          <p:nvPr userDrawn="1"/>
        </p:nvGrpSpPr>
        <p:grpSpPr>
          <a:xfrm>
            <a:off x="7613465" y="4304679"/>
            <a:ext cx="1317736" cy="579888"/>
            <a:chOff x="3695929" y="4174206"/>
            <a:chExt cx="1562045" cy="687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C391C4-54B9-4247-95A3-C27F134813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95929" y="4174206"/>
              <a:ext cx="687400" cy="68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C20FF5-01ED-1C4D-A8B2-44387BC4B5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570574" y="4266130"/>
              <a:ext cx="687400" cy="43472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84AA1B9-60B7-F447-9F98-7950997B89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34683" y="332817"/>
            <a:ext cx="1572626" cy="3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888" y="690039"/>
            <a:ext cx="5437152" cy="1125140"/>
          </a:xfrm>
        </p:spPr>
        <p:txBody>
          <a:bodyPr anchor="t">
            <a:noAutofit/>
          </a:bodyPr>
          <a:lstStyle>
            <a:lvl1pPr algn="l">
              <a:defRPr sz="2800" b="1" cap="none" baseline="0">
                <a:solidFill>
                  <a:schemeClr val="accent6"/>
                </a:solidFill>
                <a:latin typeface="modernline - Personal Use" panose="02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888" y="2009319"/>
            <a:ext cx="5437153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l="29662" r="29662"/>
          <a:stretch/>
        </p:blipFill>
        <p:spPr>
          <a:xfrm>
            <a:off x="6092469" y="3298"/>
            <a:ext cx="3041992" cy="4985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BDFFF5-1168-7249-B131-A7CF03EEDDD3}"/>
              </a:ext>
            </a:extLst>
          </p:cNvPr>
          <p:cNvSpPr/>
          <p:nvPr userDrawn="1"/>
        </p:nvSpPr>
        <p:spPr>
          <a:xfrm rot="5400000">
            <a:off x="4494782" y="494282"/>
            <a:ext cx="154436" cy="914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45B92F-7411-0542-9F82-52C8512BFABA}"/>
              </a:ext>
            </a:extLst>
          </p:cNvPr>
          <p:cNvGrpSpPr/>
          <p:nvPr userDrawn="1"/>
        </p:nvGrpSpPr>
        <p:grpSpPr>
          <a:xfrm>
            <a:off x="271888" y="4304679"/>
            <a:ext cx="1317736" cy="579888"/>
            <a:chOff x="-5006781" y="4174206"/>
            <a:chExt cx="1562045" cy="687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C391C4-54B9-4247-95A3-C27F134813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006781" y="4174206"/>
              <a:ext cx="687400" cy="68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C20FF5-01ED-1C4D-A8B2-44387BC4B5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-4132136" y="4266130"/>
              <a:ext cx="687400" cy="43472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84AA1B9-60B7-F447-9F98-7950997B89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827152" y="332817"/>
            <a:ext cx="1572626" cy="3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736126-8823-DC49-B026-6F664103D835}"/>
              </a:ext>
            </a:extLst>
          </p:cNvPr>
          <p:cNvSpPr/>
          <p:nvPr userDrawn="1"/>
        </p:nvSpPr>
        <p:spPr>
          <a:xfrm rot="5400000">
            <a:off x="4040386" y="-4040384"/>
            <a:ext cx="1063227" cy="9144000"/>
          </a:xfrm>
          <a:prstGeom prst="rect">
            <a:avLst/>
          </a:prstGeom>
          <a:solidFill>
            <a:srgbClr val="DD42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599" cy="85725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modernline - Personal Use" panose="020005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00030"/>
          </a:xfrm>
        </p:spPr>
        <p:txBody>
          <a:bodyPr/>
          <a:lstStyle>
            <a:lvl1pPr>
              <a:defRPr sz="28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00030"/>
          </a:xfrm>
        </p:spPr>
        <p:txBody>
          <a:bodyPr/>
          <a:lstStyle>
            <a:lvl1pPr>
              <a:defRPr sz="28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54838-1FE7-2F4B-8927-532076D188D4}"/>
              </a:ext>
            </a:extLst>
          </p:cNvPr>
          <p:cNvSpPr/>
          <p:nvPr userDrawn="1"/>
        </p:nvSpPr>
        <p:spPr>
          <a:xfrm rot="5400000">
            <a:off x="4494782" y="494282"/>
            <a:ext cx="154436" cy="9144000"/>
          </a:xfrm>
          <a:prstGeom prst="rect">
            <a:avLst/>
          </a:prstGeom>
          <a:solidFill>
            <a:srgbClr val="DD42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5AC80-0BFF-2542-B35A-75024B0FC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16269" y="4412447"/>
            <a:ext cx="1572626" cy="3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E2F20F-70A7-1240-B255-613611778940}"/>
              </a:ext>
            </a:extLst>
          </p:cNvPr>
          <p:cNvSpPr/>
          <p:nvPr userDrawn="1"/>
        </p:nvSpPr>
        <p:spPr>
          <a:xfrm>
            <a:off x="407504" y="405019"/>
            <a:ext cx="8328991" cy="433346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40" y="578600"/>
            <a:ext cx="6458550" cy="85725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74253-773C-624C-9CC3-99BF9AFD8A17}"/>
              </a:ext>
            </a:extLst>
          </p:cNvPr>
          <p:cNvGrpSpPr/>
          <p:nvPr userDrawn="1"/>
        </p:nvGrpSpPr>
        <p:grpSpPr>
          <a:xfrm>
            <a:off x="7146326" y="3985012"/>
            <a:ext cx="1317736" cy="579888"/>
            <a:chOff x="3695929" y="4174206"/>
            <a:chExt cx="1562045" cy="687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3AE384-27B9-9740-BD45-9BBD2E93B8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5929" y="4174206"/>
              <a:ext cx="687400" cy="687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6120D2-B21B-8544-8A6D-A3D401ECA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4570574" y="4266130"/>
              <a:ext cx="687400" cy="43472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44BAC11-ABDB-5843-B9B4-DF6B9C142B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9762" y="4111679"/>
            <a:ext cx="1881325" cy="4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17" y="3655219"/>
            <a:ext cx="5486400" cy="425054"/>
          </a:xfrm>
        </p:spPr>
        <p:txBody>
          <a:bodyPr anchor="b"/>
          <a:lstStyle>
            <a:lvl1pPr algn="l">
              <a:defRPr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58117" y="51435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8117" y="408027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2C096B-0671-5F44-805A-DC1E005EAE28}"/>
              </a:ext>
            </a:extLst>
          </p:cNvPr>
          <p:cNvSpPr/>
          <p:nvPr userDrawn="1"/>
        </p:nvSpPr>
        <p:spPr>
          <a:xfrm>
            <a:off x="0" y="0"/>
            <a:ext cx="2152201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31FD7-C3D6-A849-AD62-5B979C705FAE}"/>
              </a:ext>
            </a:extLst>
          </p:cNvPr>
          <p:cNvGrpSpPr/>
          <p:nvPr userDrawn="1"/>
        </p:nvGrpSpPr>
        <p:grpSpPr>
          <a:xfrm>
            <a:off x="7444499" y="4304679"/>
            <a:ext cx="1317736" cy="579888"/>
            <a:chOff x="3695929" y="4174206"/>
            <a:chExt cx="1562045" cy="687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4A81F2-ABC4-1B44-A97F-0262DE1C2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5929" y="4174206"/>
              <a:ext cx="687400" cy="687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3CFCF2-8F8C-0A48-8468-FCDB80AF1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4570574" y="4266130"/>
              <a:ext cx="687400" cy="43472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3CD869F-10FA-6543-8B64-41342DF6F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6342" y="4355278"/>
            <a:ext cx="1819516" cy="4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8250" y="205979"/>
            <a:ext cx="64585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8250" y="1200151"/>
            <a:ext cx="64585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5" r:id="rId3"/>
    <p:sldLayoutId id="2147493458" r:id="rId4"/>
    <p:sldLayoutId id="2147493466" r:id="rId5"/>
    <p:sldLayoutId id="2147493459" r:id="rId6"/>
    <p:sldLayoutId id="2147493461" r:id="rId7"/>
    <p:sldLayoutId id="2147493464" r:id="rId8"/>
    <p:sldLayoutId id="2147493467" r:id="rId9"/>
    <p:sldLayoutId id="214749346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 baseline="0">
          <a:solidFill>
            <a:schemeClr val="accent4"/>
          </a:solidFill>
          <a:latin typeface="Charter" panose="02040503050506020203" pitchFamily="18" charset="0"/>
          <a:ea typeface="+mj-ea"/>
          <a:cs typeface="Bebas Neue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DSL3R2ELIbs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461-1B7F-2AA5-C08F-4A7392D36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Three Robins Active Living Community</a:t>
            </a:r>
            <a:br>
              <a:rPr lang="en-US" dirty="0">
                <a:latin typeface="modernline - Personal Use"/>
                <a:ea typeface="Lato"/>
                <a:cs typeface="Lato"/>
              </a:rPr>
            </a:br>
            <a:r>
              <a:rPr lang="en-US" sz="2400" dirty="0">
                <a:latin typeface="Lato"/>
                <a:ea typeface="Lato"/>
                <a:cs typeface="Lato"/>
              </a:rPr>
              <a:t>A New Vision for Senior Living</a:t>
            </a:r>
            <a:br>
              <a:rPr lang="en-US" dirty="0"/>
            </a:br>
            <a:endParaRPr lang="en-US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B8CF156C-ACB9-66FF-C603-F2E6BF38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7" y="2701616"/>
            <a:ext cx="2432237" cy="14963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1135103-7BEE-1357-AEA7-97BFD14E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82697"/>
            <a:ext cx="1869142" cy="8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B5F1-7CEE-3DE9-DE9B-2F2F4131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40" y="511365"/>
            <a:ext cx="645855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Framework for Creating Three Robins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8A263-2EC8-2A56-A644-E726A0D5FF0B}"/>
              </a:ext>
            </a:extLst>
          </p:cNvPr>
          <p:cNvSpPr txBox="1"/>
          <p:nvPr/>
        </p:nvSpPr>
        <p:spPr>
          <a:xfrm>
            <a:off x="1244774" y="1373949"/>
            <a:ext cx="74549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latin typeface="Lato"/>
                <a:ea typeface="Lato"/>
                <a:cs typeface="Calibri"/>
              </a:rPr>
              <a:t>What is the Difference Between Three Robins and a Retirement Residence?</a:t>
            </a:r>
            <a:endParaRPr lang="en-US" sz="1600" u="sng" dirty="0">
              <a:latin typeface="Lato"/>
              <a:ea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31AF4-63E7-4F4D-14E3-FC19B99ECE00}"/>
              </a:ext>
            </a:extLst>
          </p:cNvPr>
          <p:cNvSpPr txBox="1"/>
          <p:nvPr/>
        </p:nvSpPr>
        <p:spPr>
          <a:xfrm>
            <a:off x="1358290" y="1714499"/>
            <a:ext cx="6752311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Three Robins are active adult communities for those 55+ who wish to maintain their independent lifestyle without the responsibility of home ownership and maintenance. </a:t>
            </a:r>
            <a:r>
              <a:rPr lang="en-US" sz="1400" b="1" dirty="0">
                <a:latin typeface="Lato"/>
                <a:ea typeface="Lato"/>
                <a:cs typeface="Calibri"/>
              </a:rPr>
              <a:t>Independence breeds wellness.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Residents of Three Robins can choose additional services a la carte, including housekeeping, laundry and meal delivery, but are not required to pay for any services they do not want or need.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Senior care residences are for seniors who require a higher level of care including health care and all meals. Three Robins is needed option between living at home and retirement residences.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2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B5F1-7CEE-3DE9-DE9B-2F2F4131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40" y="511365"/>
            <a:ext cx="645855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Framework for Creating Three Robins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8A263-2EC8-2A56-A644-E726A0D5FF0B}"/>
              </a:ext>
            </a:extLst>
          </p:cNvPr>
          <p:cNvSpPr txBox="1"/>
          <p:nvPr/>
        </p:nvSpPr>
        <p:spPr>
          <a:xfrm>
            <a:off x="1009911" y="1444408"/>
            <a:ext cx="74549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sng" dirty="0">
                <a:latin typeface="Lato"/>
                <a:ea typeface="Lato"/>
                <a:cs typeface="Calibri"/>
              </a:rPr>
              <a:t>The Volunteer Program </a:t>
            </a:r>
            <a:endParaRPr lang="en-US" sz="1600" u="sng" dirty="0">
              <a:latin typeface="Lato"/>
              <a:ea typeface="Lato"/>
              <a:cs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31AF4-63E7-4F4D-14E3-FC19B99ECE00}"/>
              </a:ext>
            </a:extLst>
          </p:cNvPr>
          <p:cNvSpPr txBox="1"/>
          <p:nvPr/>
        </p:nvSpPr>
        <p:spPr>
          <a:xfrm>
            <a:off x="1358290" y="1784958"/>
            <a:ext cx="675231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Tenant's rent is reduced by $200 per month if they volunteer 10 hours per month in the building or in the community.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There are many different volunteer opportunities, and if a resident does not find one that interests them, they are welcome to suggest their own. Every resident is encouraged to find a volunteer opportunity that they are passionate about.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Volunteer options can include: the kitchen committee, welcome desk, woodshop helpers, gardening committee, quilting blankets for cancer patients, event set up/tear down, health and safety committee, resident council, and many more.</a:t>
            </a:r>
          </a:p>
        </p:txBody>
      </p:sp>
    </p:spTree>
    <p:extLst>
      <p:ext uri="{BB962C8B-B14F-4D97-AF65-F5344CB8AC3E}">
        <p14:creationId xmlns:p14="http://schemas.microsoft.com/office/powerpoint/2010/main" val="288171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0E59-C46F-3850-D944-F5654E67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43" y="578178"/>
            <a:ext cx="8161156" cy="735428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/>
                <a:ea typeface="Lato"/>
                <a:cs typeface="Lato"/>
              </a:rPr>
              <a:t>Framework for Creating Three Robins</a:t>
            </a:r>
            <a:endParaRPr 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D6F28-9F5A-4524-92F4-8260FBAEF1B6}"/>
              </a:ext>
            </a:extLst>
          </p:cNvPr>
          <p:cNvSpPr txBox="1"/>
          <p:nvPr/>
        </p:nvSpPr>
        <p:spPr>
          <a:xfrm>
            <a:off x="4683358" y="1203931"/>
            <a:ext cx="3548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 dirty="0">
              <a:latin typeface="Lato"/>
              <a:ea typeface="Lato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B91C9-EF8D-4799-6604-B62D48F39701}"/>
              </a:ext>
            </a:extLst>
          </p:cNvPr>
          <p:cNvSpPr txBox="1"/>
          <p:nvPr/>
        </p:nvSpPr>
        <p:spPr>
          <a:xfrm>
            <a:off x="4456641" y="1311174"/>
            <a:ext cx="3183170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Full-time General Manager, Community Engagement Coordinator and maintenance expert on-site</a:t>
            </a: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Handicap accessible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Pet Friendly 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Additional storage space available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Non-smoking</a:t>
            </a: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Lato"/>
              <a:ea typeface="Lato"/>
              <a:cs typeface="Calibri"/>
            </a:endParaRP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7" name="Picture 7" descr="A picture containing building, outdoor, sky, apartment building&#10;&#10;Description automatically generated">
            <a:extLst>
              <a:ext uri="{FF2B5EF4-FFF2-40B4-BE49-F238E27FC236}">
                <a16:creationId xmlns:a16="http://schemas.microsoft.com/office/drawing/2014/main" id="{FF9E5E6A-D7E5-EAA8-087D-4F7922B4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1311905"/>
            <a:ext cx="4045883" cy="2948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8B40A-F03B-C77B-4B87-AD7B95586B89}"/>
              </a:ext>
            </a:extLst>
          </p:cNvPr>
          <p:cNvSpPr txBox="1"/>
          <p:nvPr/>
        </p:nvSpPr>
        <p:spPr>
          <a:xfrm>
            <a:off x="4480011" y="4051386"/>
            <a:ext cx="21548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Heated underground and surface parking</a:t>
            </a:r>
            <a:endParaRPr lang="en-US" dirty="0">
              <a:latin typeface="Lato"/>
              <a:ea typeface="La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3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0E59-C46F-3850-D944-F5654E67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43" y="578178"/>
            <a:ext cx="8161156" cy="735428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/>
                <a:ea typeface="Lato"/>
                <a:cs typeface="Lato"/>
              </a:rPr>
              <a:t>What is Included with Rent</a:t>
            </a:r>
            <a:endParaRPr 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B91C9-EF8D-4799-6604-B62D48F39701}"/>
              </a:ext>
            </a:extLst>
          </p:cNvPr>
          <p:cNvSpPr txBox="1"/>
          <p:nvPr/>
        </p:nvSpPr>
        <p:spPr>
          <a:xfrm>
            <a:off x="4605618" y="1415481"/>
            <a:ext cx="3183170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All utilities (electricity, hydro, water, &amp; sewer)</a:t>
            </a: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Access to all amenities (woodshop, exercise room/movement studio, craft room, communal kitchen/dining room)</a:t>
            </a: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General repairs in your suite</a:t>
            </a:r>
          </a:p>
          <a:p>
            <a:endParaRPr lang="en-US" sz="1400" dirty="0">
              <a:latin typeface="Lato"/>
              <a:ea typeface="La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Lato"/>
                <a:ea typeface="Lato"/>
                <a:cs typeface="Calibri"/>
              </a:rPr>
              <a:t>Equipment maintenance, snow removal, and more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37FCB64-6C1B-BE38-3B58-EB170EDD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" y="1386270"/>
            <a:ext cx="3776942" cy="29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modernline - Personal Use"/>
                <a:ea typeface="Lato"/>
                <a:cs typeface="Lato"/>
              </a:rPr>
              <a:t>Results</a:t>
            </a:r>
            <a:endParaRPr lang="en-US" dirty="0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E625B664-C690-43D8-03B7-188EF52E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" y="3799"/>
            <a:ext cx="2138082" cy="1286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BADC4-2BD4-D078-358F-FA109004BBA5}"/>
              </a:ext>
            </a:extLst>
          </p:cNvPr>
          <p:cNvSpPr txBox="1"/>
          <p:nvPr/>
        </p:nvSpPr>
        <p:spPr>
          <a:xfrm>
            <a:off x="2642209" y="1184100"/>
            <a:ext cx="601836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Calibri"/>
              </a:rPr>
              <a:t>Occupancy: 89 residents in Red Deer and 85 residents in Stony Plain despite opening in a pandemic!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Calibri"/>
              </a:rPr>
              <a:t>Volunteering supports personal investment in 3 Robins success.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Calibri"/>
              </a:rPr>
              <a:t>Programming is Resident run and determined.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Calibri"/>
              </a:rPr>
              <a:t>Improved interaction and buddy system prevents advancing to higher levels of care.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Calibri"/>
              </a:rPr>
              <a:t>Designed to physically and psychologically represent a family and </a:t>
            </a:r>
            <a:r>
              <a:rPr lang="en-US" dirty="0" err="1">
                <a:latin typeface="Lato"/>
                <a:ea typeface="Lato"/>
                <a:cs typeface="Calibri"/>
              </a:rPr>
              <a:t>neighbourhood</a:t>
            </a:r>
            <a:r>
              <a:rPr lang="en-US" dirty="0">
                <a:latin typeface="Lato"/>
                <a:ea typeface="Lato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"/>
              <a:ea typeface="Lato"/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2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E023-5BA2-AD1A-C3A0-1CA44F48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dernline - Personal Use"/>
                <a:ea typeface="Lato"/>
                <a:cs typeface="Lato"/>
              </a:rPr>
              <a:t>Successes and 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D90E-32D4-C451-528B-B84352CB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565" y="1505473"/>
            <a:ext cx="645855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Lato"/>
                <a:ea typeface="Lato"/>
                <a:cs typeface="Lato"/>
              </a:rPr>
              <a:t>Why it’s the Future</a:t>
            </a:r>
          </a:p>
          <a:p>
            <a:endParaRPr lang="en-US" sz="2400" dirty="0"/>
          </a:p>
          <a:p>
            <a:r>
              <a:rPr lang="en-US" sz="2400">
                <a:latin typeface="Lato"/>
                <a:ea typeface="Lato"/>
                <a:cs typeface="Lato"/>
              </a:rPr>
              <a:t>What are the Risks </a:t>
            </a:r>
            <a:endParaRPr lang="en-US" sz="2400"/>
          </a:p>
          <a:p>
            <a:endParaRPr lang="en-US" sz="2400" dirty="0"/>
          </a:p>
          <a:p>
            <a:r>
              <a:rPr lang="en-US" sz="2400" dirty="0">
                <a:latin typeface="Lato"/>
                <a:ea typeface="Lato"/>
                <a:cs typeface="Lato"/>
              </a:rPr>
              <a:t>Lessons Learned</a:t>
            </a:r>
            <a:endParaRPr lang="en-US" sz="2400" dirty="0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0F84CDDA-7D9B-65DB-43AB-A6AAA9F5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" y="3800"/>
            <a:ext cx="2146487" cy="14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908561-18C3-3547-925B-853F9D11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Testimonials</a:t>
            </a:r>
            <a:endParaRPr lang="en-US" dirty="0"/>
          </a:p>
        </p:txBody>
      </p:sp>
      <p:pic>
        <p:nvPicPr>
          <p:cNvPr id="7" name="Online Media 6" title="Life at Three Robins: Testimonials">
            <a:hlinkClick r:id="" action="ppaction://media"/>
            <a:extLst>
              <a:ext uri="{FF2B5EF4-FFF2-40B4-BE49-F238E27FC236}">
                <a16:creationId xmlns:a16="http://schemas.microsoft.com/office/drawing/2014/main" id="{3EE03316-BE31-2137-C403-4C9FD84C7D42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 rotWithShape="1">
          <a:blip r:embed="rId3"/>
          <a:srcRect t="12500" b="1250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75F525-A334-9342-9FCE-25A3D38A7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From Red Deer and Stony Plain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B6936-E331-10EF-06F3-AC9E6854E187}"/>
              </a:ext>
            </a:extLst>
          </p:cNvPr>
          <p:cNvSpPr txBox="1"/>
          <p:nvPr/>
        </p:nvSpPr>
        <p:spPr>
          <a:xfrm>
            <a:off x="3200400" y="2343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9" name="Picture 3" descr="Logo&#10;&#10;Description automatically generated">
            <a:extLst>
              <a:ext uri="{FF2B5EF4-FFF2-40B4-BE49-F238E27FC236}">
                <a16:creationId xmlns:a16="http://schemas.microsoft.com/office/drawing/2014/main" id="{BD8412B4-4C6F-A802-C549-08A2FCF39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" y="3800"/>
            <a:ext cx="2146487" cy="14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7425"/>
      </p:ext>
    </p:extLst>
  </p:cSld>
  <p:clrMapOvr>
    <a:masterClrMapping/>
  </p:clrMapOvr>
</p:sld>
</file>

<file path=ppt/theme/theme1.xml><?xml version="1.0" encoding="utf-8"?>
<a:theme xmlns:a="http://schemas.openxmlformats.org/drawingml/2006/main" name="PolicyWise Theme">
  <a:themeElements>
    <a:clrScheme name="Connecting Car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C1CA2D"/>
      </a:accent1>
      <a:accent2>
        <a:srgbClr val="FEDA23"/>
      </a:accent2>
      <a:accent3>
        <a:srgbClr val="3A9348"/>
      </a:accent3>
      <a:accent4>
        <a:srgbClr val="E77B2B"/>
      </a:accent4>
      <a:accent5>
        <a:srgbClr val="C9A85B"/>
      </a:accent5>
      <a:accent6>
        <a:srgbClr val="92103C"/>
      </a:accent6>
      <a:hlink>
        <a:srgbClr val="7C9F31"/>
      </a:hlink>
      <a:folHlink>
        <a:srgbClr val="D5DF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8FFE866DAD64BAF8D3D6659BA1DF6" ma:contentTypeVersion="9" ma:contentTypeDescription="Create a new document." ma:contentTypeScope="" ma:versionID="27286c26f9bd5f1986853dae8e573cc2">
  <xsd:schema xmlns:xsd="http://www.w3.org/2001/XMLSchema" xmlns:xs="http://www.w3.org/2001/XMLSchema" xmlns:p="http://schemas.microsoft.com/office/2006/metadata/properties" xmlns:ns2="c29ef423-7c4a-4fe2-93df-aac602476507" xmlns:ns3="bfc118a1-4c7c-4b42-8c86-30e3de05299d" targetNamespace="http://schemas.microsoft.com/office/2006/metadata/properties" ma:root="true" ma:fieldsID="df4428e596938de71f7488964bc506a8" ns2:_="" ns3:_="">
    <xsd:import namespace="c29ef423-7c4a-4fe2-93df-aac602476507"/>
    <xsd:import namespace="bfc118a1-4c7c-4b42-8c86-30e3de052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ef423-7c4a-4fe2-93df-aac602476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118a1-4c7c-4b42-8c86-30e3de0529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B1FDE7-43F7-4661-8B1C-359AB5EAB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ef423-7c4a-4fe2-93df-aac602476507"/>
    <ds:schemaRef ds:uri="bfc118a1-4c7c-4b42-8c86-30e3de052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bfc118a1-4c7c-4b42-8c86-30e3de05299d"/>
    <ds:schemaRef ds:uri="http://schemas.microsoft.com/office/infopath/2007/PartnerControls"/>
    <ds:schemaRef ds:uri="c29ef423-7c4a-4fe2-93df-aac6024765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408</Words>
  <Application>Microsoft Office PowerPoint</Application>
  <PresentationFormat>On-screen Show (16:9)</PresentationFormat>
  <Paragraphs>54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Charter</vt:lpstr>
      <vt:lpstr>Lato</vt:lpstr>
      <vt:lpstr>modernline - Personal Use</vt:lpstr>
      <vt:lpstr>Source Sans Pro</vt:lpstr>
      <vt:lpstr>PolicyWise Theme</vt:lpstr>
      <vt:lpstr>Three Robins Active Living Community A New Vision for Senior Living </vt:lpstr>
      <vt:lpstr>Framework for Creating Three Robins</vt:lpstr>
      <vt:lpstr>Framework for Creating Three Robins</vt:lpstr>
      <vt:lpstr>Framework for Creating Three Robins</vt:lpstr>
      <vt:lpstr>What is Included with Rent</vt:lpstr>
      <vt:lpstr>Results</vt:lpstr>
      <vt:lpstr>Successes and Barriers</vt:lpstr>
      <vt:lpstr>Testimonials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Linda Revell</cp:lastModifiedBy>
  <cp:revision>466</cp:revision>
  <dcterms:created xsi:type="dcterms:W3CDTF">2010-04-12T23:12:02Z</dcterms:created>
  <dcterms:modified xsi:type="dcterms:W3CDTF">2023-03-14T19:43:48Z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0x0101000FA8FFE866DAD64BAF8D3D6659BA1DF6</vt:lpwstr>
  </property>
</Properties>
</file>